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4"/>
  </p:sldMasterIdLst>
  <p:notesMasterIdLst>
    <p:notesMasterId r:id="rId23"/>
  </p:notesMasterIdLst>
  <p:handoutMasterIdLst>
    <p:handoutMasterId r:id="rId24"/>
  </p:handoutMasterIdLst>
  <p:sldIdLst>
    <p:sldId id="256" r:id="rId5"/>
    <p:sldId id="270" r:id="rId6"/>
    <p:sldId id="1536" r:id="rId7"/>
    <p:sldId id="271" r:id="rId8"/>
    <p:sldId id="1537" r:id="rId9"/>
    <p:sldId id="1522" r:id="rId10"/>
    <p:sldId id="1511" r:id="rId11"/>
    <p:sldId id="1520" r:id="rId12"/>
    <p:sldId id="1525" r:id="rId13"/>
    <p:sldId id="1521" r:id="rId14"/>
    <p:sldId id="1523" r:id="rId15"/>
    <p:sldId id="1527" r:id="rId16"/>
    <p:sldId id="1528" r:id="rId17"/>
    <p:sldId id="1512" r:id="rId18"/>
    <p:sldId id="1539" r:id="rId19"/>
    <p:sldId id="1542" r:id="rId20"/>
    <p:sldId id="1529" r:id="rId21"/>
    <p:sldId id="154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2829"/>
    <a:srgbClr val="F2D20A"/>
    <a:srgbClr val="DEDBD7"/>
    <a:srgbClr val="339933"/>
    <a:srgbClr val="00CC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58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7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>
          <a:extLst>
            <a:ext uri="{FF2B5EF4-FFF2-40B4-BE49-F238E27FC236}">
              <a16:creationId xmlns:a16="http://schemas.microsoft.com/office/drawing/2014/main" id="{01F456FE-26C9-E152-56B0-7B66411E8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f4591ccd_0_10:notes">
            <a:extLst>
              <a:ext uri="{FF2B5EF4-FFF2-40B4-BE49-F238E27FC236}">
                <a16:creationId xmlns:a16="http://schemas.microsoft.com/office/drawing/2014/main" id="{30472174-FFC2-4507-2D18-FD2BFD89F6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f4591ccd_0_10:notes">
            <a:extLst>
              <a:ext uri="{FF2B5EF4-FFF2-40B4-BE49-F238E27FC236}">
                <a16:creationId xmlns:a16="http://schemas.microsoft.com/office/drawing/2014/main" id="{D1F1F04B-3C59-7EFB-144E-4834F1FF40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1653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>
          <a:extLst>
            <a:ext uri="{FF2B5EF4-FFF2-40B4-BE49-F238E27FC236}">
              <a16:creationId xmlns:a16="http://schemas.microsoft.com/office/drawing/2014/main" id="{4FDCDB16-407D-9FA3-03E2-1FF56B3B7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f4591ccd_0_10:notes">
            <a:extLst>
              <a:ext uri="{FF2B5EF4-FFF2-40B4-BE49-F238E27FC236}">
                <a16:creationId xmlns:a16="http://schemas.microsoft.com/office/drawing/2014/main" id="{7126EF81-310D-16BF-A51A-9C88159F45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f4591ccd_0_10:notes">
            <a:extLst>
              <a:ext uri="{FF2B5EF4-FFF2-40B4-BE49-F238E27FC236}">
                <a16:creationId xmlns:a16="http://schemas.microsoft.com/office/drawing/2014/main" id="{FCB40293-C53E-F139-FD31-B23E1B0764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8952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26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CE83-67BA-4B15-B48A-7DC5C0636664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897720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CE83-67BA-4B15-B48A-7DC5C0636664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60275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CE83-67BA-4B15-B48A-7DC5C0636664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34472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411480"/>
            <a:ext cx="4654296" cy="3739896"/>
          </a:xfrm>
        </p:spPr>
        <p:txBody>
          <a:bodyPr anchor="t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96128" y="0"/>
            <a:ext cx="6595872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7160" y="6453002"/>
            <a:ext cx="1951777" cy="365125"/>
          </a:xfrm>
        </p:spPr>
        <p:txBody>
          <a:bodyPr/>
          <a:lstStyle/>
          <a:p>
            <a:fld id="{1FE1A989-42EF-40B2-87AB-6941C231CD4A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8937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44578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55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85450" tIns="85450" rIns="85450" bIns="854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85450" tIns="85450" rIns="85450" bIns="85450" anchor="t" anchorCtr="0">
            <a:noAutofit/>
          </a:bodyPr>
          <a:lstStyle>
            <a:lvl1pPr marL="609585" lvl="0" indent="-44872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●"/>
              <a:defRPr>
                <a:solidFill>
                  <a:srgbClr val="000000"/>
                </a:solidFill>
              </a:defRPr>
            </a:lvl1pPr>
            <a:lvl2pPr marL="1219170" lvl="1" indent="-414856"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○"/>
              <a:defRPr>
                <a:solidFill>
                  <a:srgbClr val="000000"/>
                </a:solidFill>
              </a:defRPr>
            </a:lvl2pPr>
            <a:lvl3pPr marL="1828754" lvl="2" indent="-414856"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■"/>
              <a:defRPr>
                <a:solidFill>
                  <a:srgbClr val="000000"/>
                </a:solidFill>
              </a:defRPr>
            </a:lvl3pPr>
            <a:lvl4pPr marL="2438339" lvl="3" indent="-414856"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  <a:defRPr>
                <a:solidFill>
                  <a:srgbClr val="000000"/>
                </a:solidFill>
              </a:defRPr>
            </a:lvl4pPr>
            <a:lvl5pPr marL="3047924" lvl="4" indent="-414856"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○"/>
              <a:defRPr>
                <a:solidFill>
                  <a:srgbClr val="000000"/>
                </a:solidFill>
              </a:defRPr>
            </a:lvl5pPr>
            <a:lvl6pPr marL="3657509" lvl="5" indent="-414856"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■"/>
              <a:defRPr>
                <a:solidFill>
                  <a:srgbClr val="000000"/>
                </a:solidFill>
              </a:defRPr>
            </a:lvl6pPr>
            <a:lvl7pPr marL="4267093" lvl="6" indent="-414856"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  <a:defRPr>
                <a:solidFill>
                  <a:srgbClr val="000000"/>
                </a:solidFill>
              </a:defRPr>
            </a:lvl7pPr>
            <a:lvl8pPr marL="4876678" lvl="7" indent="-414856"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○"/>
              <a:defRPr>
                <a:solidFill>
                  <a:srgbClr val="000000"/>
                </a:solidFill>
              </a:defRPr>
            </a:lvl8pPr>
            <a:lvl9pPr marL="5486263" lvl="8" indent="-414856">
              <a:spcBef>
                <a:spcPts val="2000"/>
              </a:spcBef>
              <a:spcAft>
                <a:spcPts val="2000"/>
              </a:spcAft>
              <a:buClr>
                <a:srgbClr val="000000"/>
              </a:buClr>
              <a:buSzPts val="13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200" cy="524800"/>
          </a:xfrm>
          <a:prstGeom prst="rect">
            <a:avLst/>
          </a:prstGeom>
        </p:spPr>
        <p:txBody>
          <a:bodyPr spcFirstLastPara="1" wrap="square" lIns="85450" tIns="85450" rIns="85450" bIns="854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238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877456"/>
            <a:ext cx="4142232" cy="494066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77456"/>
            <a:ext cx="6159500" cy="539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38C57-8E3B-4697-92F8-0ED9B71F7E17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707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5218032"/>
            <a:ext cx="11460480" cy="786384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5972629"/>
            <a:ext cx="11460480" cy="480373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72BE8CE-6011-4887-8688-8D57691F11AD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68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68895" y="6453002"/>
            <a:ext cx="17076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86426EA-0386-4881-8D6D-3F08C95C4A7F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51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1801368"/>
            <a:ext cx="7772400" cy="4572000"/>
          </a:xfrm>
        </p:spPr>
        <p:txBody>
          <a:bodyPr anchor="b">
            <a:normAutofit/>
          </a:bodyPr>
          <a:lstStyle>
            <a:lvl1pPr algn="l">
              <a:defRPr sz="7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2A7A0-B9EE-41A8-8016-28E5803F20B2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809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1801368"/>
            <a:ext cx="7772400" cy="4572000"/>
          </a:xfrm>
        </p:spPr>
        <p:txBody>
          <a:bodyPr anchor="b">
            <a:normAutofit/>
          </a:bodyPr>
          <a:lstStyle>
            <a:lvl1pPr algn="l">
              <a:defRPr sz="7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176" y="484632"/>
            <a:ext cx="7772400" cy="59436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2A7A0-B9EE-41A8-8016-28E5803F20B2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279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64108"/>
            <a:ext cx="8467558" cy="15544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2333860"/>
            <a:ext cx="8467558" cy="368990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/>
            </a:lvl1pPr>
            <a:lvl2pPr marL="685800" indent="-457200">
              <a:buFont typeface="+mj-lt"/>
              <a:buAutoNum type="arabicPeriod"/>
              <a:defRPr sz="2000"/>
            </a:lvl2pPr>
            <a:lvl3pPr marL="800100" indent="-342900">
              <a:buFont typeface="+mj-lt"/>
              <a:buAutoNum type="arabicPeriod"/>
              <a:defRPr sz="1800"/>
            </a:lvl3pPr>
            <a:lvl4pPr marL="1028700" indent="-342900">
              <a:buFont typeface="+mj-lt"/>
              <a:buAutoNum type="arabicPeriod"/>
              <a:defRPr sz="16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B404-9532-4DA8-8A40-EC339A5BE635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208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CE83-67BA-4B15-B48A-7DC5C0636664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023929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161288"/>
            <a:ext cx="4663440" cy="155448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9048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2825496"/>
            <a:ext cx="4663440" cy="3337560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7999" y="6453002"/>
            <a:ext cx="1996689" cy="365125"/>
          </a:xfrm>
        </p:spPr>
        <p:txBody>
          <a:bodyPr/>
          <a:lstStyle/>
          <a:p>
            <a:fld id="{8A60B404-9532-4DA8-8A40-EC339A5BE635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526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385975"/>
            <a:ext cx="4325112" cy="245479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6F41-6645-4089-A6BB-7B692A44A4CC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418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347" y="2258568"/>
            <a:ext cx="3813048" cy="355701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2254250"/>
            <a:ext cx="4956175" cy="355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B73AF-3955-4569-8B4F-B329360A9CBD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5640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1537853"/>
            <a:ext cx="4145582" cy="46388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1538288"/>
            <a:ext cx="5681662" cy="4818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5276D-BBED-48BC-B459-1E9A16CF46CD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5867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3" y="548639"/>
            <a:ext cx="3494314" cy="571963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549274"/>
            <a:ext cx="7315200" cy="58064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C593-EA98-4C39-A75F-3F3A9C691019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6122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937" y="548640"/>
            <a:ext cx="6093225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793885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38937" y="1828800"/>
            <a:ext cx="6071616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538937" y="6453002"/>
            <a:ext cx="3337584" cy="365125"/>
          </a:xfrm>
        </p:spPr>
        <p:txBody>
          <a:bodyPr/>
          <a:lstStyle/>
          <a:p>
            <a:fld id="{8FACD271-2BB0-4C13-9E3A-50B90F57CA5B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492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613562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828800"/>
            <a:ext cx="6135624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C4109C0-CC82-467C-B6E8-62D4D3634E2A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1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706232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4047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5736" y="320040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02336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45736" y="1380744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45736" y="6453002"/>
            <a:ext cx="3494314" cy="365125"/>
          </a:xfrm>
        </p:spPr>
        <p:txBody>
          <a:bodyPr/>
          <a:lstStyle/>
          <a:p>
            <a:fld id="{1A5F77D0-C28E-4573-88F0-0A30FF98888E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2171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320040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380744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91732" y="0"/>
            <a:ext cx="4100267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1F1191D-5EC4-40DF-9DB6-A6385AB88B55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5799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197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808" y="584339"/>
            <a:ext cx="436168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611509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53745" y="2212975"/>
            <a:ext cx="4362450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53745" y="6453002"/>
            <a:ext cx="162277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468DAA-49F6-4492-82E6-75555EB31418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344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CE83-67BA-4B15-B48A-7DC5C0636664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581112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436168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4360863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41D22668-A3AE-429F-A351-A1583BA90793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5480" y="0"/>
            <a:ext cx="644652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800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553" y="320040"/>
            <a:ext cx="4522936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492240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04888" y="1380744"/>
            <a:ext cx="4512601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04491" y="6453002"/>
            <a:ext cx="177202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B3A2E2B-8F4D-437C-9F55-5E913AFC716A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2159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20040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1380744"/>
            <a:ext cx="4572000" cy="4983480"/>
          </a:xfr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2031073" cy="365125"/>
          </a:xfrm>
        </p:spPr>
        <p:txBody>
          <a:bodyPr/>
          <a:lstStyle/>
          <a:p>
            <a:fld id="{46C70014-48FC-4647-9615-BBD39F98887D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17720" y="0"/>
            <a:ext cx="6274279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8233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23874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820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3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584144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90" y="2212975"/>
            <a:ext cx="3401568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12663" y="6453002"/>
            <a:ext cx="922372" cy="365125"/>
          </a:xfrm>
        </p:spPr>
        <p:txBody>
          <a:bodyPr/>
          <a:lstStyle/>
          <a:p>
            <a:fld id="{C089F4EF-3CDF-46D7-ADF4-3A52C84FD8BE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135035" y="6453002"/>
            <a:ext cx="2546891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7826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2212975"/>
            <a:ext cx="3401568" cy="4095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453002"/>
            <a:ext cx="1067625" cy="365125"/>
          </a:xfrm>
        </p:spPr>
        <p:txBody>
          <a:bodyPr/>
          <a:lstStyle/>
          <a:p>
            <a:fld id="{E635C43F-DBB1-4D83-B442-E1529AA900C2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04785" y="6453002"/>
            <a:ext cx="28054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0426" y="6453002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5332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3102" y="1078992"/>
            <a:ext cx="3273552" cy="1942773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781365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440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43102" y="6453002"/>
            <a:ext cx="1003659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2D13F81E-C5BD-4314-B9B9-AAE2702F29D2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346761" y="6453002"/>
            <a:ext cx="233516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7347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635132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8C146-0A20-4029-98D5-9A42EEDF8B24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01226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88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12A2F-57DF-45DA-A7E9-678FD33267B9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9192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59778"/>
            <a:ext cx="3494314" cy="365125"/>
          </a:xfrm>
        </p:spPr>
        <p:txBody>
          <a:bodyPr/>
          <a:lstStyle/>
          <a:p>
            <a:fld id="{9128053F-E531-4885-B604-CF1A6DEEE405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59778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59778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6810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603504"/>
            <a:ext cx="10972802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5" y="1828800"/>
            <a:ext cx="6172200" cy="4425696"/>
          </a:xfrm>
          <a:blipFill dpi="0" rotWithShape="1">
            <a:blip r:embed="rId2" cstate="print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6791B-F730-470C-BD5E-FFF8D449589F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767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CE83-67BA-4B15-B48A-7DC5C0636664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9203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39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8" y="2290890"/>
            <a:ext cx="4672584" cy="4041648"/>
          </a:xfrm>
          <a:blipFill dpi="0" rotWithShape="1">
            <a:blip r:embed="rId2" cstate="print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3FE0C-303A-49D2-B22C-9FE8AE7D9EF1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60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550217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1" y="2295144"/>
            <a:ext cx="3490176" cy="4041648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16500" y="549275"/>
            <a:ext cx="6561138" cy="5759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59A7-84EB-4384-87AF-59CC16704CF8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077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735E4-737B-43D4-B991-92C3D63DE68F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83138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775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5B10-D26A-480A-9509-A9831C5E60D8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0834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387600"/>
            <a:ext cx="51577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2387600"/>
            <a:ext cx="51831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CB42A-67CE-499B-A4FA-7D4E4469B142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2581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6" y="1847088"/>
            <a:ext cx="7342307" cy="1133856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594099"/>
            <a:ext cx="10890374" cy="27432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987AA-E4E6-4FC1-BAD8-09A952212C58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8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627318"/>
            <a:ext cx="8430767" cy="1842020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3622674"/>
            <a:ext cx="8430639" cy="1279615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228600" indent="0">
              <a:buNone/>
              <a:defRPr sz="2000"/>
            </a:lvl2pPr>
            <a:lvl3pPr marL="457200" indent="0">
              <a:buNone/>
              <a:defRPr sz="1800"/>
            </a:lvl3pPr>
            <a:lvl4pPr marL="685800" indent="0">
              <a:buNone/>
              <a:defRPr sz="16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F65F-0E21-48DE-8D75-4BF66A547E8E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53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CE83-67BA-4B15-B48A-7DC5C0636664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28652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5040-F7E0-40EC-B8E9-CED28200FAA3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490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F128-BAC7-4E0D-8F77-28A571D93B6F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87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3EA1-DD0C-4B8D-8364-52024B4530F1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3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D157344-9CC7-412D-8C20-072BE86D5A11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488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1.jp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1CE83-67BA-4B15-B48A-7DC5C0636664}" type="datetime1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9816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12" r:id="rId15"/>
    <p:sldLayoutId id="2147483698" r:id="rId16"/>
    <p:sldLayoutId id="2147483735" r:id="rId17"/>
    <p:sldLayoutId id="2147483758" r:id="rId18"/>
    <p:sldLayoutId id="2147483710" r:id="rId19"/>
    <p:sldLayoutId id="2147483755" r:id="rId20"/>
    <p:sldLayoutId id="2147483679" r:id="rId21"/>
    <p:sldLayoutId id="2147483680" r:id="rId22"/>
    <p:sldLayoutId id="2147483681" r:id="rId23"/>
    <p:sldLayoutId id="2147483706" r:id="rId24"/>
    <p:sldLayoutId id="2147483689" r:id="rId25"/>
    <p:sldLayoutId id="2147483690" r:id="rId26"/>
    <p:sldLayoutId id="2147483707" r:id="rId27"/>
    <p:sldLayoutId id="2147483708" r:id="rId28"/>
    <p:sldLayoutId id="2147483692" r:id="rId29"/>
    <p:sldLayoutId id="2147483691" r:id="rId30"/>
    <p:sldLayoutId id="2147483732" r:id="rId31"/>
    <p:sldLayoutId id="2147483733" r:id="rId32"/>
    <p:sldLayoutId id="2147483731" r:id="rId33"/>
    <p:sldLayoutId id="2147483730" r:id="rId34"/>
    <p:sldLayoutId id="2147483694" r:id="rId35"/>
    <p:sldLayoutId id="2147483726" r:id="rId36"/>
    <p:sldLayoutId id="2147483693" r:id="rId37"/>
    <p:sldLayoutId id="2147483711" r:id="rId38"/>
    <p:sldLayoutId id="2147483672" r:id="rId39"/>
    <p:sldLayoutId id="2147483673" r:id="rId40"/>
    <p:sldLayoutId id="2147483696" r:id="rId41"/>
    <p:sldLayoutId id="2147483750" r:id="rId42"/>
    <p:sldLayoutId id="2147483664" r:id="rId43"/>
    <p:sldLayoutId id="2147483665" r:id="rId44"/>
    <p:sldLayoutId id="2147483685" r:id="rId45"/>
    <p:sldLayoutId id="2147483687" r:id="rId4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02FA3257-663D-61CE-A5D5-22B53DB71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929015"/>
            <a:ext cx="5117577" cy="1128696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Presented by Christine Undrill</a:t>
            </a:r>
          </a:p>
        </p:txBody>
      </p:sp>
      <p:pic>
        <p:nvPicPr>
          <p:cNvPr id="7" name="Picture Placeholder 6" descr="A group of houses with red roofs">
            <a:extLst>
              <a:ext uri="{FF2B5EF4-FFF2-40B4-BE49-F238E27FC236}">
                <a16:creationId xmlns:a16="http://schemas.microsoft.com/office/drawing/2014/main" id="{AA6BCCFE-82B9-38D9-8EAD-75148B80BD8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1"/>
          <a:stretch/>
        </p:blipFill>
        <p:spPr>
          <a:xfrm>
            <a:off x="5596128" y="-123825"/>
            <a:ext cx="6595872" cy="68580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6010E9C-38F8-71EF-605F-D75F1B8A4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76" y="2624316"/>
            <a:ext cx="4162270" cy="24235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30AB02-1868-CAC2-2261-6F5F5C59A488}"/>
              </a:ext>
            </a:extLst>
          </p:cNvPr>
          <p:cNvSpPr txBox="1"/>
          <p:nvPr/>
        </p:nvSpPr>
        <p:spPr>
          <a:xfrm>
            <a:off x="1738265" y="199176"/>
            <a:ext cx="201892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    TPAS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 July 2026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Nottingham</a:t>
            </a:r>
          </a:p>
          <a:p>
            <a:r>
              <a:rPr lang="en-GB" dirty="0"/>
              <a:t>    </a:t>
            </a:r>
          </a:p>
        </p:txBody>
      </p:sp>
    </p:spTree>
    <p:extLst>
      <p:ext uri="{BB962C8B-B14F-4D97-AF65-F5344CB8AC3E}">
        <p14:creationId xmlns:p14="http://schemas.microsoft.com/office/powerpoint/2010/main" val="3069965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BC298DB-2D5C-40A1-9A78-6B4A1219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C2355B-7CE9-4192-9142-A41CA0A0C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F94EFD-DEAF-7910-4096-4DA3F7E5A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422097"/>
            <a:ext cx="5867400" cy="517798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D05ED8-39E4-42F8-92CB-704C2BD0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45CE2E7C-6AA3-4710-825D-4CDDF78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56C6C3-0EDC-4651-AB37-9F26CFAA6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396A48E-AF13-2008-3E1E-2DDFC01253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90E54D-1F57-B155-CFAB-C3C0DD7ED601}"/>
              </a:ext>
            </a:extLst>
          </p:cNvPr>
          <p:cNvSpPr txBox="1"/>
          <p:nvPr/>
        </p:nvSpPr>
        <p:spPr>
          <a:xfrm>
            <a:off x="6819898" y="1801640"/>
            <a:ext cx="3909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Lynn an involved tenant from Northumberland county council enjoying the conference </a:t>
            </a:r>
          </a:p>
        </p:txBody>
      </p:sp>
    </p:spTree>
    <p:extLst>
      <p:ext uri="{BB962C8B-B14F-4D97-AF65-F5344CB8AC3E}">
        <p14:creationId xmlns:p14="http://schemas.microsoft.com/office/powerpoint/2010/main" val="3171276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1E8EC89-86BC-4558-B010-53DF36A5A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CCCDDFF-B9CC-494C-8BEE-2451CD79A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7" y="1847088"/>
            <a:ext cx="352371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54977EF3-E0BF-4719-9C15-8564B7D68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F3F459-7EA1-FEA6-ADC2-C404A2FA6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36" y="2144992"/>
            <a:ext cx="5293410" cy="39700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435D94-446C-E4C9-7F62-CA6E04AF03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128" y="147393"/>
            <a:ext cx="4098656" cy="54648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5DC397C-2B77-4200-B02F-47CA26CA2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3AFA304-05B8-441F-BA73-B92E08BD6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317B211-F99F-C850-22E3-33A6B55D23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842DB7-B53E-0E4D-5FC4-0553FEA5908C}"/>
              </a:ext>
            </a:extLst>
          </p:cNvPr>
          <p:cNvSpPr txBox="1"/>
          <p:nvPr/>
        </p:nvSpPr>
        <p:spPr>
          <a:xfrm>
            <a:off x="1424261" y="941501"/>
            <a:ext cx="424320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Comparing notes &amp; sharing information from networking 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90950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8EC89-86BC-4558-B010-53DF36A5A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CCCDDFF-B9CC-494C-8BEE-2451CD79A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7" y="1847088"/>
            <a:ext cx="352371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54977EF3-E0BF-4719-9C15-8564B7D68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A941EE-2B67-0216-F331-FDE69F821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119" y="4072446"/>
            <a:ext cx="3820106" cy="18909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F26F7F-2973-9E00-C736-F305EC60A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195" y="110250"/>
            <a:ext cx="3287627" cy="6004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5DC397C-2B77-4200-B02F-47CA26CA2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3AFA304-05B8-441F-BA73-B92E08BD6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CBA74FF2-8F9A-8A2C-3758-37CF30001B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674F33-04A4-90EB-99DF-D036E597EC33}"/>
              </a:ext>
            </a:extLst>
          </p:cNvPr>
          <p:cNvSpPr txBox="1"/>
          <p:nvPr/>
        </p:nvSpPr>
        <p:spPr>
          <a:xfrm>
            <a:off x="1304119" y="729586"/>
            <a:ext cx="23390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Christine showing Caritas how its done </a:t>
            </a:r>
          </a:p>
        </p:txBody>
      </p:sp>
    </p:spTree>
    <p:extLst>
      <p:ext uri="{BB962C8B-B14F-4D97-AF65-F5344CB8AC3E}">
        <p14:creationId xmlns:p14="http://schemas.microsoft.com/office/powerpoint/2010/main" val="4283398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D9E21E-C26B-9086-D1C6-028D9303D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754" y="281412"/>
            <a:ext cx="4572000" cy="609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8959EC-09B0-6021-BD69-C529B6496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131" y="281412"/>
            <a:ext cx="4572000" cy="609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F30962-64DA-9DA5-43E3-34C5C7C13F55}"/>
              </a:ext>
            </a:extLst>
          </p:cNvPr>
          <p:cNvSpPr txBox="1"/>
          <p:nvPr/>
        </p:nvSpPr>
        <p:spPr>
          <a:xfrm>
            <a:off x="819594" y="2628781"/>
            <a:ext cx="25112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A69FD5-85DD-B05E-5426-083448B89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89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D2400-94AD-31F6-37F1-0D9392194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8D629B8-C97E-B065-D3AB-74A59381A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037749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Apart from lots of stationary for my tenant panel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inspection has a positive impact, ensures better homes, investment and atmosphere.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is a step change as tenants can influence and be listened too. Wake up call for the landlord – must listen.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By changing the structure on how we work together.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Trust is important.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no trust, then the communication comes into question.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be open and transparent develops a relationship which trust comes.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 I feel this is achievable? Yes, we have this now but can build on it going forwards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13B798-8BE3-C503-948B-637671BF6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D274FE-8A13-B086-6E54-0ACC8FB832CD}"/>
              </a:ext>
            </a:extLst>
          </p:cNvPr>
          <p:cNvSpPr txBox="1"/>
          <p:nvPr/>
        </p:nvSpPr>
        <p:spPr>
          <a:xfrm>
            <a:off x="1285593" y="959666"/>
            <a:ext cx="3666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did I bring back from the conference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84372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D0C3E2-3A3C-D001-8B4A-D3C0C6E09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7DCD3C-CD39-3AFE-1F5A-E24D139E7404}"/>
              </a:ext>
            </a:extLst>
          </p:cNvPr>
          <p:cNvSpPr txBox="1"/>
          <p:nvPr/>
        </p:nvSpPr>
        <p:spPr>
          <a:xfrm>
            <a:off x="525102" y="660903"/>
            <a:ext cx="795799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What is perfect housing professional?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Understand what the tenant wants &amp; needs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Listen recognise &amp; act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Putting yourself in their shoes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Treat tenants as you would want to be treated yourself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68368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C39A82-54AB-9191-F58C-AB3047D07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202EC0-BC4A-0B60-B1DD-36B883641153}"/>
              </a:ext>
            </a:extLst>
          </p:cNvPr>
          <p:cNvSpPr txBox="1"/>
          <p:nvPr/>
        </p:nvSpPr>
        <p:spPr>
          <a:xfrm>
            <a:off x="5644835" y="304649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0B357D-EEF8-4F22-E3DB-E609531778DA}"/>
              </a:ext>
            </a:extLst>
          </p:cNvPr>
          <p:cNvSpPr txBox="1"/>
          <p:nvPr/>
        </p:nvSpPr>
        <p:spPr>
          <a:xfrm>
            <a:off x="108643" y="108642"/>
            <a:ext cx="55135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Questions inspectors may ask</a:t>
            </a: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do you know your tenants feel safe &amp; that their home is safe?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What is the level of trust between tenant &amp; landlord?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many complaints/improvements made as a direct result from complaints?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What have you learnt from the complaints?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do you involve tenants?  </a:t>
            </a:r>
          </a:p>
          <a:p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40902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59A667-7782-53DE-CF05-2519F00AF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905" y="171450"/>
            <a:ext cx="5037063" cy="6686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B223E6-4AEA-ED0B-A9EE-176CEF508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4ECE98-51D8-5A9E-BCEF-C395D9057C76}"/>
              </a:ext>
            </a:extLst>
          </p:cNvPr>
          <p:cNvSpPr txBox="1"/>
          <p:nvPr/>
        </p:nvSpPr>
        <p:spPr>
          <a:xfrm>
            <a:off x="387639" y="688063"/>
            <a:ext cx="2073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Networking </a:t>
            </a:r>
          </a:p>
        </p:txBody>
      </p:sp>
    </p:spTree>
    <p:extLst>
      <p:ext uri="{BB962C8B-B14F-4D97-AF65-F5344CB8AC3E}">
        <p14:creationId xmlns:p14="http://schemas.microsoft.com/office/powerpoint/2010/main" val="1805543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3522FE7-5A29-4EF6-B1EF-2CA55748A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2192E09-EBC7-416C-B887-DFF915D7F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924498D-E084-44BE-A196-CFCE35564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BBC7667-C352-4842-9AFD-E5C16AD00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1EE485E7-7D6D-4CB0-A3AD-261D97B2E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55E3208-F0C4-4962-8946-065C94F89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FAE17D3-C2DC-4665-AF20-33C5BACD5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375124"/>
            <a:ext cx="0" cy="301752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7021C573-B3FF-44B8-A5DE-AB39E9AA6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0B0CCD4-E9B0-43B2-806F-05EDF57A7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7D38C6E-95EA-160E-E713-F82845493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" y="1481563"/>
            <a:ext cx="4816758" cy="28046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84E243-CC8C-E26C-6D1F-DC5CF90A880E}"/>
              </a:ext>
            </a:extLst>
          </p:cNvPr>
          <p:cNvSpPr txBox="1"/>
          <p:nvPr/>
        </p:nvSpPr>
        <p:spPr>
          <a:xfrm>
            <a:off x="4753098" y="1195059"/>
            <a:ext cx="538678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Thanks to </a:t>
            </a:r>
          </a:p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Tpas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Customer engagement team at Northumberland county council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More so to Mandy Mason &amp; Kirsty Geissler for making this happen for Lynn &amp; I to attend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Tpas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Learnt a lot &amp; can certainly utilise this to move forward</a:t>
            </a:r>
          </a:p>
          <a:p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68763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>
          <a:extLst>
            <a:ext uri="{FF2B5EF4-FFF2-40B4-BE49-F238E27FC236}">
              <a16:creationId xmlns:a16="http://schemas.microsoft.com/office/drawing/2014/main" id="{AF34C90E-588C-C65C-0B45-457C71136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>
            <a:extLst>
              <a:ext uri="{FF2B5EF4-FFF2-40B4-BE49-F238E27FC236}">
                <a16:creationId xmlns:a16="http://schemas.microsoft.com/office/drawing/2014/main" id="{52F4B2A2-0834-D9AB-CF34-168A62FF8E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15600" y="253498"/>
            <a:ext cx="11360800" cy="5838336"/>
          </a:xfrm>
          <a:prstGeom prst="rect">
            <a:avLst/>
          </a:prstGeom>
        </p:spPr>
        <p:txBody>
          <a:bodyPr spcFirstLastPara="1" vert="horz" wrap="square" lIns="113933" tIns="113933" rIns="113933" bIns="113933" rtlCol="0" anchor="t" anchorCtr="0">
            <a:noAutofit/>
          </a:bodyPr>
          <a:lstStyle/>
          <a:p>
            <a:pPr marL="0" indent="0">
              <a:spcAft>
                <a:spcPts val="2000"/>
              </a:spcAft>
              <a:buNone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Where we are now..</a:t>
            </a:r>
          </a:p>
          <a:p>
            <a:pPr marL="380990" indent="-380990">
              <a:spcAft>
                <a:spcPts val="20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 evaluating our role as a tenant panel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>
              <a:lnSpc>
                <a:spcPct val="114999"/>
              </a:lnSpc>
              <a:spcAft>
                <a:spcPts val="20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Assessing what works and what doesn't </a:t>
            </a:r>
          </a:p>
          <a:p>
            <a:pPr marL="380990" indent="-380990">
              <a:lnSpc>
                <a:spcPct val="114999"/>
              </a:lnSpc>
              <a:spcAft>
                <a:spcPts val="20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have met senior members of staff</a:t>
            </a:r>
          </a:p>
          <a:p>
            <a:pPr marL="380990" indent="-380990">
              <a:lnSpc>
                <a:spcPct val="114999"/>
              </a:lnSpc>
              <a:spcAft>
                <a:spcPts val="20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have come up with a list of our expectations from senior managers</a:t>
            </a:r>
          </a:p>
          <a:p>
            <a:pPr marL="380990" indent="-380990">
              <a:lnSpc>
                <a:spcPct val="114999"/>
              </a:lnSpc>
              <a:spcAft>
                <a:spcPts val="20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Being supported by our involvement team and TPAS – developing a plan together </a:t>
            </a:r>
          </a:p>
          <a:p>
            <a:pPr marL="380990" indent="-380990">
              <a:lnSpc>
                <a:spcPct val="114999"/>
              </a:lnSpc>
              <a:spcAft>
                <a:spcPts val="20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Training/awareness for staff &amp; tenants </a:t>
            </a:r>
          </a:p>
          <a:p>
            <a:pPr marL="0" indent="0">
              <a:lnSpc>
                <a:spcPct val="114999"/>
              </a:lnSpc>
              <a:spcAft>
                <a:spcPts val="2000"/>
              </a:spcAft>
              <a:buNone/>
            </a:pPr>
            <a:endParaRPr lang="en-GB" dirty="0"/>
          </a:p>
          <a:p>
            <a:pPr marL="0" indent="0">
              <a:lnSpc>
                <a:spcPct val="114999"/>
              </a:lnSpc>
              <a:spcAft>
                <a:spcPts val="2000"/>
              </a:spcAft>
              <a:buNone/>
            </a:pP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E7753B-0B84-9D30-C709-9B7994F3D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7129" y="81481"/>
            <a:ext cx="3250193" cy="32350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905012-27FA-9772-8B23-3511ACE94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98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6960D-4771-1A68-D5A8-783A36BA7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128186"/>
            <a:ext cx="11360800" cy="418745"/>
          </a:xfrm>
        </p:spPr>
        <p:txBody>
          <a:bodyPr>
            <a:normAutofit fontScale="90000"/>
          </a:bodyPr>
          <a:lstStyle/>
          <a:p>
            <a:br>
              <a:rPr lang="en-GB" sz="24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7058C3-6F61-5704-9451-596AE3996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EBF0D3-F19E-BBA6-2E7A-088BBDEBC21C}"/>
              </a:ext>
            </a:extLst>
          </p:cNvPr>
          <p:cNvSpPr txBox="1"/>
          <p:nvPr/>
        </p:nvSpPr>
        <p:spPr>
          <a:xfrm>
            <a:off x="72429" y="0"/>
            <a:ext cx="11703972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4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Where we are now..</a:t>
            </a:r>
          </a:p>
          <a:p>
            <a:pPr>
              <a:buNone/>
            </a:pPr>
            <a:endParaRPr lang="en-GB" sz="2400" b="1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management team involvement within the council has grown since the grading &amp; they have been redesigning their own structure within their own teams.</a:t>
            </a:r>
          </a:p>
          <a:p>
            <a:pPr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Within this, the team are looking at what we do as tenants &amp; how are we all involved together. Evaluating the process.</a:t>
            </a:r>
          </a:p>
          <a:p>
            <a:pPr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 think the grading was a positive step change. </a:t>
            </a:r>
          </a:p>
          <a:p>
            <a:pPr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This has highlighted areas for tenants to have more say, challenging managers, influencing decisions made &amp; learning new things. I think it has pulled the council &amp; tenants together. </a:t>
            </a:r>
          </a:p>
          <a:p>
            <a:pPr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Inspectors were complimentary during the inspection, but tenants needed better opportunities to speak to the executive team. That’s where I come in to this with other tenants on the team.  Tenants get to act together and going forward make significant changes.</a:t>
            </a:r>
            <a:br>
              <a:rPr lang="en-GB" sz="2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TPAS – will help us work through this &amp; build a structure, to be the best and be taken more seriously.</a:t>
            </a:r>
            <a:br>
              <a:rPr lang="en-GB" sz="2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Taken steps already by electing a chair and vice chair. Looking at workshops, what do we want to see out of our landlord?  Look at performance &amp; engagement, what changes are needed &amp; panel membership.</a:t>
            </a:r>
            <a:br>
              <a:rPr lang="en-GB" sz="2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Head of service working behind the scenes &amp; engaging tenants.</a:t>
            </a:r>
          </a:p>
        </p:txBody>
      </p:sp>
    </p:spTree>
    <p:extLst>
      <p:ext uri="{BB962C8B-B14F-4D97-AF65-F5344CB8AC3E}">
        <p14:creationId xmlns:p14="http://schemas.microsoft.com/office/powerpoint/2010/main" val="1543821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>
          <a:extLst>
            <a:ext uri="{FF2B5EF4-FFF2-40B4-BE49-F238E27FC236}">
              <a16:creationId xmlns:a16="http://schemas.microsoft.com/office/drawing/2014/main" id="{5467EBE3-957C-0516-9B33-5F9D94488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6A2C7-99B1-E3ED-7D91-340B7DA99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260863"/>
            <a:ext cx="11360800" cy="4881771"/>
          </a:xfrm>
        </p:spPr>
        <p:txBody>
          <a:bodyPr/>
          <a:lstStyle/>
          <a:p>
            <a:pPr marL="541853" indent="-380990">
              <a:lnSpc>
                <a:spcPct val="114999"/>
              </a:lnSpc>
            </a:pPr>
            <a:r>
              <a:rPr lang="en-GB" dirty="0"/>
              <a:t>We are confident we are on the right lines </a:t>
            </a:r>
            <a:endParaRPr lang="en-US" dirty="0"/>
          </a:p>
          <a:p>
            <a:pPr marL="541853" indent="-380990">
              <a:lnSpc>
                <a:spcPct val="114999"/>
              </a:lnSpc>
            </a:pPr>
            <a:endParaRPr lang="en-GB" dirty="0"/>
          </a:p>
          <a:p>
            <a:pPr marL="541853" indent="-380990">
              <a:lnSpc>
                <a:spcPct val="114999"/>
              </a:lnSpc>
            </a:pPr>
            <a:r>
              <a:rPr lang="en-GB" dirty="0"/>
              <a:t>We want to build and strengthen the great relationship(s) already developing with the Senior Leadership Team  </a:t>
            </a:r>
            <a:endParaRPr lang="en-US" dirty="0"/>
          </a:p>
          <a:p>
            <a:pPr marL="541853" indent="-380990">
              <a:lnSpc>
                <a:spcPct val="114999"/>
              </a:lnSpc>
            </a:pPr>
            <a:endParaRPr lang="en-GB" dirty="0"/>
          </a:p>
          <a:p>
            <a:pPr marL="541853" indent="-380990">
              <a:lnSpc>
                <a:spcPct val="114999"/>
              </a:lnSpc>
            </a:pPr>
            <a:r>
              <a:rPr lang="en-GB" dirty="0"/>
              <a:t>We want our perspective to be considered from the very beginning </a:t>
            </a:r>
          </a:p>
          <a:p>
            <a:pPr marL="541853" indent="-380990">
              <a:lnSpc>
                <a:spcPct val="114999"/>
              </a:lnSpc>
            </a:pPr>
            <a:endParaRPr lang="en-GB" dirty="0"/>
          </a:p>
          <a:p>
            <a:pPr marL="541853" indent="-380990">
              <a:lnSpc>
                <a:spcPct val="114999"/>
              </a:lnSpc>
            </a:pPr>
            <a:r>
              <a:rPr lang="en-GB" dirty="0"/>
              <a:t>There is a new Governance Structure for our Housing Department and we are part of that </a:t>
            </a:r>
          </a:p>
          <a:p>
            <a:pPr marL="541853" indent="-380990">
              <a:lnSpc>
                <a:spcPct val="114999"/>
              </a:lnSpc>
            </a:pPr>
            <a:endParaRPr lang="en-GB" dirty="0"/>
          </a:p>
          <a:p>
            <a:pPr marL="541853" indent="-380990">
              <a:lnSpc>
                <a:spcPct val="114999"/>
              </a:lnSpc>
            </a:pPr>
            <a:r>
              <a:rPr lang="en-GB" dirty="0"/>
              <a:t>We are looking forward to being part of the improvement journey    </a:t>
            </a:r>
          </a:p>
          <a:p>
            <a:pPr marL="541853" indent="-380990">
              <a:lnSpc>
                <a:spcPct val="114999"/>
              </a:lnSpc>
            </a:pPr>
            <a:endParaRPr lang="en-GB" dirty="0"/>
          </a:p>
          <a:p>
            <a:pPr marL="160863" indent="0">
              <a:lnSpc>
                <a:spcPct val="114999"/>
              </a:lnSpc>
              <a:buNone/>
            </a:pPr>
            <a:endParaRPr lang="en-GB" dirty="0"/>
          </a:p>
          <a:p>
            <a:pPr marL="160863" indent="0">
              <a:lnSpc>
                <a:spcPct val="114999"/>
              </a:lnSpc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3A61B4-9CED-C066-CE2B-9CFC464A8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006" y="108856"/>
            <a:ext cx="3017133" cy="19812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DB372A-F65F-B589-9988-8A0C9E847D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F3450A-6126-869F-C129-C6E22641EB02}"/>
              </a:ext>
            </a:extLst>
          </p:cNvPr>
          <p:cNvSpPr txBox="1"/>
          <p:nvPr/>
        </p:nvSpPr>
        <p:spPr>
          <a:xfrm>
            <a:off x="992045" y="506994"/>
            <a:ext cx="3017132" cy="1137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C957F6-4EAE-F2DC-9E1B-2FC764639A3E}"/>
              </a:ext>
            </a:extLst>
          </p:cNvPr>
          <p:cNvSpPr txBox="1"/>
          <p:nvPr/>
        </p:nvSpPr>
        <p:spPr>
          <a:xfrm>
            <a:off x="415600" y="260814"/>
            <a:ext cx="3017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Looking ahead ..</a:t>
            </a:r>
          </a:p>
        </p:txBody>
      </p:sp>
    </p:spTree>
    <p:extLst>
      <p:ext uri="{BB962C8B-B14F-4D97-AF65-F5344CB8AC3E}">
        <p14:creationId xmlns:p14="http://schemas.microsoft.com/office/powerpoint/2010/main" val="3651385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D3152-38D6-4D0C-5AB1-1D262FBDF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94003"/>
            <a:ext cx="11360800" cy="478565"/>
          </a:xfrm>
        </p:spPr>
        <p:txBody>
          <a:bodyPr>
            <a:normAutofit fontScale="90000"/>
          </a:bodyPr>
          <a:lstStyle/>
          <a:p>
            <a:br>
              <a:rPr lang="en-GB" sz="22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CBDF4F-BD7E-5A83-A290-25225BC25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9584CB-8880-77E3-C302-D4C493DDA803}"/>
              </a:ext>
            </a:extLst>
          </p:cNvPr>
          <p:cNvSpPr txBox="1"/>
          <p:nvPr/>
        </p:nvSpPr>
        <p:spPr>
          <a:xfrm>
            <a:off x="72428" y="1"/>
            <a:ext cx="11832879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en-GB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GB" sz="24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Looking a head..</a:t>
            </a:r>
          </a:p>
          <a:p>
            <a:pPr>
              <a:buNone/>
            </a:pPr>
            <a:endParaRPr lang="en-GB" sz="2000" b="1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How do we get there? Influencing? How is money being spent? Get to know the housing team.</a:t>
            </a:r>
            <a:b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We have secured representation by the housing compliance board.  </a:t>
            </a:r>
            <a:b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But the structure must be right. How do we feed back to a wider base of tenants? </a:t>
            </a:r>
            <a:b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Confident on the right lines to develop a good relationship with looking forward to the learning journey, as there is always room for improvement.</a:t>
            </a:r>
            <a:b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b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Even though the grading was C4, it has impacted the landlord but use as tenants to under pin any improvements needed.</a:t>
            </a:r>
            <a:b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Re-evaluate roles of a tenant. What works and what doesn’t. </a:t>
            </a:r>
            <a:b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List of expectations from the housing manager, performance, money spent, voids etc.</a:t>
            </a:r>
            <a:b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Being supported by the customer engagement team is a huge bonus. </a:t>
            </a:r>
            <a:b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Putting a plan in place, training &amp;awareness. Not just here to talk about the result - the onsite process but of the re-evaluation afterwards – improvement will be ongoing.</a:t>
            </a:r>
            <a:b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b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GB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 grading made us ensure that our perspectives not only improve housing services, but a better understanding of where we need to be – meet monthly.     External endorsement.</a:t>
            </a:r>
            <a:endParaRPr lang="en-GB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GB" sz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en-GB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678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E2EDA4-04D5-ACA2-D1A6-D1BC10299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0" y="871490"/>
            <a:ext cx="6543486" cy="23924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E73212-AFEB-9DC4-984D-9F62BBBBCE16}"/>
              </a:ext>
            </a:extLst>
          </p:cNvPr>
          <p:cNvSpPr txBox="1"/>
          <p:nvPr/>
        </p:nvSpPr>
        <p:spPr>
          <a:xfrm>
            <a:off x="1" y="166640"/>
            <a:ext cx="564832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Keynote speakers from the conference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Jenny Osbourne CEO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Jack Smith Regulator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Eve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Blezard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Policy lead CIH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Joan Allen Citizen tenant board member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Peter Apps Journalist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40A3CD-1935-BDF9-C0D7-A39A6AD60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4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EA869E1-F851-4A52-92F5-77E592B76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083AD55-8296-44BD-8E14-DD2DDBC35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BF46B26-15FC-4C5A-94FA-AE9ED64B5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ADF1045-FC61-45F9-B214-2286C9675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42C14A9-3617-46DD-9FC4-ED828A7D3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9AB0109-1C89-41F0-9EDF-3DE017BE3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7" y="1847088"/>
            <a:ext cx="554803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19E5CB6C-D5A1-44AB-BAD0-E76C67ED2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8B3743-3363-B1D8-397A-8BF932AEF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762" y="236553"/>
            <a:ext cx="4865208" cy="53317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A55C43-6EF0-484E-9E1F-D110CFBF1C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727" y="3984643"/>
            <a:ext cx="3753929" cy="197081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5A16967-5C32-4A48-9F02-4F0228AC8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42D078B-EF20-4DB1-AA1B-87F212C56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DFD0383-9B5F-0CE0-5F6C-294B51DB73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B4B2CE-4375-458F-47C9-C8E11CB038CD}"/>
              </a:ext>
            </a:extLst>
          </p:cNvPr>
          <p:cNvSpPr txBox="1"/>
          <p:nvPr/>
        </p:nvSpPr>
        <p:spPr>
          <a:xfrm>
            <a:off x="1557196" y="823872"/>
            <a:ext cx="51152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Christine wowing the crowd in full swing</a:t>
            </a:r>
          </a:p>
          <a:p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7927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712110-0BC1-4B31-B3BB-63B44222E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66B5F3-C053-4580-B04A-1EF94988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A6123F2-4B61-414F-A7E5-5B7828EA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2617" y="3528543"/>
            <a:ext cx="417147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A4C865D-3523-B252-CCD0-3ABC49D56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347" y="377625"/>
            <a:ext cx="4078816" cy="52125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5CED634-E2D0-4AB7-96DD-816C9B52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CDDCDFB-696D-4FDF-9B58-24F71B7C3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4FC422D-A3C2-578C-2C9B-3113B569CE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E003BE-68B0-8519-213D-5BAD6AF768CD}"/>
              </a:ext>
            </a:extLst>
          </p:cNvPr>
          <p:cNvSpPr txBox="1"/>
          <p:nvPr/>
        </p:nvSpPr>
        <p:spPr>
          <a:xfrm>
            <a:off x="1452617" y="1792609"/>
            <a:ext cx="33532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Caritas Charles head of policy for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Tpas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Caritas listening intently..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67002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0712110-0BC1-4B31-B3BB-63B44222E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66B5F3-C053-4580-B04A-1EF94988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A6123F2-4B61-414F-A7E5-5B7828EA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2617" y="3528543"/>
            <a:ext cx="417147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58ED5A6-12BF-5582-ECCA-3457439DA45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797189" y="477933"/>
            <a:ext cx="6221414" cy="5117112"/>
          </a:xfrm>
          <a:prstGeom prst="rect">
            <a:avLst/>
          </a:prstGeom>
          <a:solidFill>
            <a:prstClr val="white">
              <a:lumMod val="85000"/>
            </a:prstClr>
          </a:solidFill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5CED634-E2D0-4AB7-96DD-816C9B52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CDDCDFB-696D-4FDF-9B58-24F71B7C3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E9A98EC-945C-F61F-6702-4F21A7328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21367"/>
            <a:ext cx="1424261" cy="16819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C29FC5-C350-9DCF-C8F0-1A8700F88C32}"/>
              </a:ext>
            </a:extLst>
          </p:cNvPr>
          <p:cNvSpPr txBox="1"/>
          <p:nvPr/>
        </p:nvSpPr>
        <p:spPr>
          <a:xfrm>
            <a:off x="1539089" y="1720157"/>
            <a:ext cx="39563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Q&amp;A time for Aspire housing &amp; Northumberland county council </a:t>
            </a:r>
          </a:p>
        </p:txBody>
      </p:sp>
    </p:spTree>
    <p:extLst>
      <p:ext uri="{BB962C8B-B14F-4D97-AF65-F5344CB8AC3E}">
        <p14:creationId xmlns:p14="http://schemas.microsoft.com/office/powerpoint/2010/main" val="267573462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A2E174-8201-44C8-8E86-D532E6482AA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AF7CFCFE-9E11-486F-94A1-AD5EF62DE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15C017-F059-461C-B5CA-F74FA829193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687</TotalTime>
  <Words>919</Words>
  <Application>Microsoft Office PowerPoint</Application>
  <PresentationFormat>Widescreen</PresentationFormat>
  <Paragraphs>104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Arial</vt:lpstr>
      <vt:lpstr>Gill Sans MT</vt:lpstr>
      <vt:lpstr>Gallery</vt:lpstr>
      <vt:lpstr>PowerPoint Presentation</vt:lpstr>
      <vt:lpstr>PowerPoint Presentation</vt:lpstr>
      <vt:lpstr> 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Christine Undrill</dc:creator>
  <cp:lastModifiedBy>Megan Duggan</cp:lastModifiedBy>
  <cp:revision>77</cp:revision>
  <dcterms:created xsi:type="dcterms:W3CDTF">2026-07-16T15:14:57Z</dcterms:created>
  <dcterms:modified xsi:type="dcterms:W3CDTF">2026-09-03T10:57:37Z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